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Arial MT Pro Bold" charset="1" panose="020B0802020202020204"/>
      <p:regular r:id="rId7"/>
    </p:embeddedFont>
    <p:embeddedFont>
      <p:font typeface="Arial MT Pro" charset="1" panose="020B0502020202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4732889" y="1422745"/>
            <a:ext cx="0" cy="9085708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AutoShape 3" id="3"/>
          <p:cNvSpPr/>
          <p:nvPr/>
        </p:nvSpPr>
        <p:spPr>
          <a:xfrm flipV="true">
            <a:off x="181003" y="1788505"/>
            <a:ext cx="4378621" cy="4762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4871002" y="1775616"/>
            <a:ext cx="2497245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V="true">
            <a:off x="197719" y="4572156"/>
            <a:ext cx="4378621" cy="4762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V="true">
            <a:off x="179730" y="7544012"/>
            <a:ext cx="4378621" cy="4762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flipV="true">
            <a:off x="179724" y="9753812"/>
            <a:ext cx="4378621" cy="4762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4885735" y="3158646"/>
            <a:ext cx="2497245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4875319" y="4804566"/>
            <a:ext cx="2497245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4878368" y="7447959"/>
            <a:ext cx="2497245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4871002" y="9690549"/>
            <a:ext cx="2497245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2" id="12"/>
          <p:cNvGrpSpPr/>
          <p:nvPr/>
        </p:nvGrpSpPr>
        <p:grpSpPr>
          <a:xfrm rot="0">
            <a:off x="6292564" y="104775"/>
            <a:ext cx="1080000" cy="1281076"/>
            <a:chOff x="0" y="0"/>
            <a:chExt cx="692062" cy="82091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92062" cy="820912"/>
            </a:xfrm>
            <a:custGeom>
              <a:avLst/>
              <a:gdLst/>
              <a:ahLst/>
              <a:cxnLst/>
              <a:rect r="r" b="b" t="t" l="l"/>
              <a:pathLst>
                <a:path h="820912" w="692062">
                  <a:moveTo>
                    <a:pt x="0" y="0"/>
                  </a:moveTo>
                  <a:lnTo>
                    <a:pt x="692062" y="0"/>
                  </a:lnTo>
                  <a:lnTo>
                    <a:pt x="692062" y="820912"/>
                  </a:lnTo>
                  <a:lnTo>
                    <a:pt x="0" y="820912"/>
                  </a:lnTo>
                  <a:close/>
                </a:path>
              </a:pathLst>
            </a:custGeom>
            <a:blipFill>
              <a:blip r:embed="rId2"/>
              <a:stretch>
                <a:fillRect l="0" t="-2690" r="0" b="-269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79719" y="106903"/>
            <a:ext cx="4551871" cy="494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20"/>
              </a:lnSpc>
              <a:spcBef>
                <a:spcPct val="0"/>
              </a:spcBef>
            </a:pPr>
            <a:r>
              <a:rPr lang="en-US" b="true" sz="2586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ARNAB CHAKRABORTY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05655" y="1512280"/>
            <a:ext cx="2902556" cy="269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b="true" sz="1399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EDUCATION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2372" y="4295931"/>
            <a:ext cx="2902556" cy="269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b="true" sz="1399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WORK EXPERIENCE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04382" y="7267787"/>
            <a:ext cx="2902556" cy="269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b="true" sz="1399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CLUBBING EXPERIENCE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34239" y="9477587"/>
            <a:ext cx="3242863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b="true" sz="1499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EXTRA-CURRICULAR ACTIVITIES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885735" y="1490626"/>
            <a:ext cx="2497245" cy="269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b="true" sz="1399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HARD SKILL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900468" y="2877658"/>
            <a:ext cx="2497245" cy="269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b="true" sz="1399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SOFT SKILL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871002" y="4515958"/>
            <a:ext cx="2497245" cy="269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b="true" sz="1399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TRAININGS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878368" y="7166971"/>
            <a:ext cx="2497245" cy="269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b="true" sz="1399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ACHIVEMENTS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871002" y="9401031"/>
            <a:ext cx="2497245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b="true" sz="1499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REFERANCES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2302" y="1850807"/>
            <a:ext cx="3001896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Bachelor Of Business Administration ( B.B.A )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288973" y="1837190"/>
            <a:ext cx="1333512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470"/>
              </a:lnSpc>
              <a:spcBef>
                <a:spcPct val="0"/>
              </a:spcBef>
            </a:pPr>
            <a:r>
              <a:rPr lang="en-US" b="true" sz="1050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June 2022 - Present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82302" y="2014637"/>
            <a:ext cx="2369988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East West University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82302" y="2168942"/>
            <a:ext cx="4550588" cy="3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Major:</a:t>
            </a: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 Marketing</a:t>
            </a:r>
          </a:p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Result:</a:t>
            </a: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 CGPA 3.33 out of 4.00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82302" y="2655726"/>
            <a:ext cx="2453623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Higher Secondary Certificate ( HSC )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698785" y="2646201"/>
            <a:ext cx="1923699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470"/>
              </a:lnSpc>
              <a:spcBef>
                <a:spcPct val="0"/>
              </a:spcBef>
            </a:pPr>
            <a:r>
              <a:rPr lang="en-US" b="true" sz="1050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2018 - 2021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82302" y="2819556"/>
            <a:ext cx="2369988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Sonar Bangla College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81003" y="2983386"/>
            <a:ext cx="4550588" cy="3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Group:</a:t>
            </a: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 Business Studies</a:t>
            </a:r>
          </a:p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Result:</a:t>
            </a: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 GPA 4.25 out of 5.00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82302" y="3471066"/>
            <a:ext cx="2453623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Secondary School Certificate ( SSC )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698785" y="3461541"/>
            <a:ext cx="1923699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470"/>
              </a:lnSpc>
              <a:spcBef>
                <a:spcPct val="0"/>
              </a:spcBef>
            </a:pPr>
            <a:r>
              <a:rPr lang="en-US" b="true" sz="1050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2016 - 2018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82302" y="3634896"/>
            <a:ext cx="2369988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Sonar Bangla College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81003" y="3798726"/>
            <a:ext cx="4550588" cy="3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Group:</a:t>
            </a: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 Business Studies</a:t>
            </a:r>
          </a:p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Result:</a:t>
            </a: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 GPA 4.85 out of 5.00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197719" y="6100947"/>
            <a:ext cx="4395337" cy="1090640"/>
            <a:chOff x="0" y="0"/>
            <a:chExt cx="5860450" cy="1454187"/>
          </a:xfrm>
        </p:grpSpPr>
        <p:sp>
          <p:nvSpPr>
            <p:cNvPr name="TextBox 37" id="37"/>
            <p:cNvSpPr txBox="true"/>
            <p:nvPr/>
          </p:nvSpPr>
          <p:spPr>
            <a:xfrm rot="0">
              <a:off x="3250665" y="-47625"/>
              <a:ext cx="2609785" cy="253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470"/>
                </a:lnSpc>
                <a:spcBef>
                  <a:spcPct val="0"/>
                </a:spcBef>
              </a:pPr>
              <a:r>
                <a:rPr lang="en-US" b="true" sz="1050">
                  <a:solidFill>
                    <a:srgbClr val="1E1E1E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October 2024 - December 2025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15796" y="-47625"/>
              <a:ext cx="3949090" cy="253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70"/>
                </a:lnSpc>
                <a:spcBef>
                  <a:spcPct val="0"/>
                </a:spcBef>
              </a:pPr>
              <a:r>
                <a:rPr lang="en-US" sz="1050" b="true">
                  <a:solidFill>
                    <a:srgbClr val="1E1E1E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Marketing &amp; Operation Executive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15796" y="156882"/>
              <a:ext cx="3949090" cy="253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70"/>
                </a:lnSpc>
                <a:spcBef>
                  <a:spcPct val="0"/>
                </a:spcBef>
              </a:pPr>
              <a:r>
                <a:rPr lang="en-US" sz="1050">
                  <a:solidFill>
                    <a:srgbClr val="1E1E1E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GC Sports &amp; Kids Zone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0" y="476922"/>
              <a:ext cx="5860450" cy="977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26695" indent="-113347" lvl="1">
                <a:lnSpc>
                  <a:spcPts val="1470"/>
                </a:lnSpc>
                <a:buFont typeface="Arial"/>
                <a:buChar char="•"/>
              </a:pPr>
              <a:r>
                <a:rPr lang="en-US" sz="1050">
                  <a:solidFill>
                    <a:srgbClr val="1E1E1E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Develop and implement marketing strategies to increase brand visibility and customer engagement.</a:t>
              </a:r>
            </a:p>
            <a:p>
              <a:pPr algn="l" marL="226695" indent="-113347" lvl="1">
                <a:lnSpc>
                  <a:spcPts val="1470"/>
                </a:lnSpc>
                <a:buFont typeface="Arial"/>
                <a:buChar char="•"/>
              </a:pPr>
              <a:r>
                <a:rPr lang="en-US" sz="1050">
                  <a:solidFill>
                    <a:srgbClr val="1E1E1E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Execute digital marketing campaigns.</a:t>
              </a:r>
            </a:p>
            <a:p>
              <a:pPr algn="l" marL="226695" indent="-113347" lvl="1">
                <a:lnSpc>
                  <a:spcPts val="1470"/>
                </a:lnSpc>
                <a:buFont typeface="Arial"/>
                <a:buChar char="•"/>
              </a:pPr>
              <a:r>
                <a:rPr lang="en-US" sz="1050">
                  <a:solidFill>
                    <a:srgbClr val="1E1E1E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Handle CRM activities to enhance customer relations.</a:t>
              </a:r>
            </a:p>
          </p:txBody>
        </p:sp>
      </p:grpSp>
      <p:sp>
        <p:nvSpPr>
          <p:cNvPr name="TextBox 41" id="41"/>
          <p:cNvSpPr txBox="true"/>
          <p:nvPr/>
        </p:nvSpPr>
        <p:spPr>
          <a:xfrm rot="0">
            <a:off x="179719" y="7831667"/>
            <a:ext cx="2890419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Sub-Executive, Content Writing Department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79719" y="7591637"/>
            <a:ext cx="4500000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East West University Investment and Finance Club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05043" y="8418407"/>
            <a:ext cx="4580689" cy="925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Created compelling content for promotional materials and events.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Assisted in organizing marketing campaigns and university events.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Leading a vest and creative team of 100+ emerging talents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Executed Events: </a:t>
            </a:r>
            <a:r>
              <a:rPr lang="en-US" b="true" sz="1050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Career Toolkit, Road2Fin, FinXcel, Train2Pro, CatchCase, NeXTor, The Pitchers, Corporate Visit.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79719" y="8005022"/>
            <a:ext cx="1639545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Senior General Member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81018" y="8178377"/>
            <a:ext cx="1184994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General Member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182914" y="7831667"/>
            <a:ext cx="1375426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Sept 2024 - Present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3182924" y="8005022"/>
            <a:ext cx="1438277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June 2023 - Sept 2024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3182924" y="8178377"/>
            <a:ext cx="1375426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Oct 2022 - June 2023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81029" y="9825076"/>
            <a:ext cx="4395337" cy="744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Intern at </a:t>
            </a:r>
            <a:r>
              <a:rPr lang="en-US" b="true" sz="1050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Youth School for Social Enterpreneurs ( YSSE )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b="true" sz="1050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Management Trainee at ( YSSE )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Volunteer of </a:t>
            </a:r>
            <a:r>
              <a:rPr lang="en-US" b="true" sz="1050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Sonar Bangla College Sports club ( SBCSC)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b="true" sz="1050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Volunteer of </a:t>
            </a: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East West University 24</a:t>
            </a: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th</a:t>
            </a: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 convocation.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181003" y="687402"/>
            <a:ext cx="4165102" cy="739152"/>
            <a:chOff x="0" y="0"/>
            <a:chExt cx="5553470" cy="985537"/>
          </a:xfrm>
        </p:grpSpPr>
        <p:sp>
          <p:nvSpPr>
            <p:cNvPr name="TextBox 51" id="51"/>
            <p:cNvSpPr txBox="true"/>
            <p:nvPr/>
          </p:nvSpPr>
          <p:spPr>
            <a:xfrm rot="0">
              <a:off x="0" y="-47625"/>
              <a:ext cx="1052530" cy="5183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540"/>
                </a:lnSpc>
              </a:pPr>
              <a:r>
                <a:rPr lang="en-US" sz="1100" b="true">
                  <a:solidFill>
                    <a:srgbClr val="1E1E1E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Address: </a:t>
              </a:r>
            </a:p>
            <a:p>
              <a:pPr algn="just">
                <a:lnSpc>
                  <a:spcPts val="1540"/>
                </a:lnSpc>
                <a:spcBef>
                  <a:spcPct val="0"/>
                </a:spcBef>
              </a:pPr>
              <a:r>
                <a:rPr lang="en-US" b="true" sz="1100">
                  <a:solidFill>
                    <a:srgbClr val="1E1E1E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Phone: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1732" y="454465"/>
              <a:ext cx="1052530" cy="5183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540"/>
                </a:lnSpc>
              </a:pPr>
              <a:r>
                <a:rPr lang="en-US" sz="1100" b="true">
                  <a:solidFill>
                    <a:srgbClr val="1E1E1E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Email: </a:t>
              </a:r>
            </a:p>
            <a:p>
              <a:pPr algn="just">
                <a:lnSpc>
                  <a:spcPts val="1540"/>
                </a:lnSpc>
                <a:spcBef>
                  <a:spcPct val="0"/>
                </a:spcBef>
              </a:pPr>
              <a:r>
                <a:rPr lang="en-US" b="true" sz="1100">
                  <a:solidFill>
                    <a:srgbClr val="1E1E1E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LinkedIn: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1010567" y="-34925"/>
              <a:ext cx="4542903" cy="5183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>
                  <a:solidFill>
                    <a:srgbClr val="1E1E1E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Green City, Mohammadpur , Dhaka, Bangladesh</a:t>
              </a:r>
            </a:p>
            <a:p>
              <a:pPr algn="l">
                <a:lnSpc>
                  <a:spcPts val="1540"/>
                </a:lnSpc>
                <a:spcBef>
                  <a:spcPct val="0"/>
                </a:spcBef>
              </a:pPr>
              <a:r>
                <a:rPr lang="en-US" sz="1100">
                  <a:solidFill>
                    <a:srgbClr val="1E1E1E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01648003624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992988" y="467165"/>
              <a:ext cx="3341003" cy="5183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  <a:spcBef>
                  <a:spcPct val="0"/>
                </a:spcBef>
              </a:pPr>
              <a:r>
                <a:rPr lang="en-US" sz="1100">
                  <a:solidFill>
                    <a:srgbClr val="1E1E1E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arnabchakrabarty219@gmail.com</a:t>
              </a:r>
            </a:p>
            <a:p>
              <a:pPr algn="l">
                <a:lnSpc>
                  <a:spcPts val="1540"/>
                </a:lnSpc>
                <a:spcBef>
                  <a:spcPct val="0"/>
                </a:spcBef>
              </a:pPr>
              <a:r>
                <a:rPr lang="en-US" sz="1100">
                  <a:solidFill>
                    <a:srgbClr val="1E1E1E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Arnab Chakraborty</a:t>
              </a:r>
            </a:p>
          </p:txBody>
        </p:sp>
      </p:grpSp>
      <p:sp>
        <p:nvSpPr>
          <p:cNvPr name="TextBox 55" id="55"/>
          <p:cNvSpPr txBox="true"/>
          <p:nvPr/>
        </p:nvSpPr>
        <p:spPr>
          <a:xfrm rot="0">
            <a:off x="4871002" y="1806992"/>
            <a:ext cx="1955616" cy="1106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Microsoft Office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META Suite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Adobe Illustrator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Adobe Software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Wordpress Website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Power BI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4871002" y="3200556"/>
            <a:ext cx="1955616" cy="1287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Problem Solving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Public Speaking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Operation &amp; Strategy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Teamwork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Emotional Intelligence (EQ)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Content &amp; Publication</a:t>
            </a:r>
          </a:p>
          <a:p>
            <a:pPr algn="l" marL="226695" indent="-113347" lvl="1">
              <a:lnSpc>
                <a:spcPts val="1470"/>
              </a:lnSpc>
              <a:buFont typeface="Arial"/>
              <a:buChar char="•"/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Customer Service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5507804" y="5229623"/>
            <a:ext cx="1641049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March 22 - march 23, 2024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4871002" y="4898145"/>
            <a:ext cx="2497245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East west University Business Club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4871002" y="5051526"/>
            <a:ext cx="2349006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Exceed Excel 2024 Training Program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4871002" y="5229623"/>
            <a:ext cx="707957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70"/>
              </a:lnSpc>
              <a:spcBef>
                <a:spcPct val="0"/>
              </a:spcBef>
            </a:pPr>
            <a:r>
              <a:rPr lang="en-US" b="true" sz="1050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Duration: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5507804" y="6372638"/>
            <a:ext cx="1641049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Nov 18 - Dec 8, 2023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4871002" y="6041161"/>
            <a:ext cx="2497245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East west University IFC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4871002" y="6194541"/>
            <a:ext cx="2349006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Career Toolkit 2023 - Training Program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4871002" y="6372638"/>
            <a:ext cx="707957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70"/>
              </a:lnSpc>
              <a:spcBef>
                <a:spcPct val="0"/>
              </a:spcBef>
            </a:pPr>
            <a:r>
              <a:rPr lang="en-US" b="true" sz="1050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Duration: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5507804" y="5801131"/>
            <a:ext cx="1641049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Nov 27 - Nov 29, 2024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4871002" y="5469653"/>
            <a:ext cx="2497245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East west University IFC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4871002" y="5623034"/>
            <a:ext cx="2349006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Road2Fin 2024 - Training Program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4871002" y="5801131"/>
            <a:ext cx="707957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70"/>
              </a:lnSpc>
              <a:spcBef>
                <a:spcPct val="0"/>
              </a:spcBef>
            </a:pPr>
            <a:r>
              <a:rPr lang="en-US" b="true" sz="1050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Duration: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4879635" y="9759639"/>
            <a:ext cx="2497245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Reaz Hafiz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4879635" y="9913020"/>
            <a:ext cx="2349006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Senior Lecturer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5514822" y="10245422"/>
            <a:ext cx="1354898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reazhafiz@ewubd.edu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4875319" y="10245422"/>
            <a:ext cx="470098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Email: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4875319" y="10419535"/>
            <a:ext cx="580784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Contact: 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5502699" y="10418777"/>
            <a:ext cx="1354898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01614336620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4875319" y="10067325"/>
            <a:ext cx="2349006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Department of Business Administration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5529904" y="7869924"/>
            <a:ext cx="1641049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May 8 - May 15, 2023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4893102" y="7538446"/>
            <a:ext cx="2497245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EWUIFC presents CATCHCASE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4893102" y="7691827"/>
            <a:ext cx="2349006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Winner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4893102" y="7869924"/>
            <a:ext cx="707957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70"/>
              </a:lnSpc>
              <a:spcBef>
                <a:spcPct val="0"/>
              </a:spcBef>
            </a:pPr>
            <a:r>
              <a:rPr lang="en-US" b="true" sz="1050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Duration: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4878368" y="8153985"/>
            <a:ext cx="2497245" cy="3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YSSE presents Research, express &amp; Brief your idea”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5515171" y="8686413"/>
            <a:ext cx="1641049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Sept 10 - Sept 14, 2024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4878368" y="8508315"/>
            <a:ext cx="2349006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Winner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4878368" y="8686413"/>
            <a:ext cx="707957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70"/>
              </a:lnSpc>
              <a:spcBef>
                <a:spcPct val="0"/>
              </a:spcBef>
            </a:pPr>
            <a:r>
              <a:rPr lang="en-US" b="true" sz="1050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Duration: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4893102" y="8968596"/>
            <a:ext cx="2497245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Best Presenter Award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4901735" y="9141951"/>
            <a:ext cx="2349006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Provided by Professor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5507804" y="6940328"/>
            <a:ext cx="1641049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Feb 28 - May 5, 2024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4871002" y="6612668"/>
            <a:ext cx="2497245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 b="true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East west University IFC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4871002" y="6776498"/>
            <a:ext cx="2576956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  <a:spcBef>
                <a:spcPct val="0"/>
              </a:spcBef>
            </a:pPr>
            <a:r>
              <a:rPr lang="en-US" sz="1050">
                <a:solidFill>
                  <a:srgbClr val="1E1E1E"/>
                </a:solidFill>
                <a:latin typeface="Arial MT Pro"/>
                <a:ea typeface="Arial MT Pro"/>
                <a:cs typeface="Arial MT Pro"/>
                <a:sym typeface="Arial MT Pro"/>
              </a:rPr>
              <a:t>NEXTOR Stock Market - Training Program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4871002" y="6940328"/>
            <a:ext cx="707957" cy="20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70"/>
              </a:lnSpc>
              <a:spcBef>
                <a:spcPct val="0"/>
              </a:spcBef>
            </a:pPr>
            <a:r>
              <a:rPr lang="en-US" b="true" sz="1050">
                <a:solidFill>
                  <a:srgbClr val="1E1E1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Duration:</a:t>
            </a:r>
          </a:p>
        </p:txBody>
      </p:sp>
      <p:grpSp>
        <p:nvGrpSpPr>
          <p:cNvPr name="Group 90" id="90"/>
          <p:cNvGrpSpPr/>
          <p:nvPr/>
        </p:nvGrpSpPr>
        <p:grpSpPr>
          <a:xfrm rot="0">
            <a:off x="197719" y="4695981"/>
            <a:ext cx="4395337" cy="1271615"/>
            <a:chOff x="0" y="0"/>
            <a:chExt cx="5860450" cy="1695487"/>
          </a:xfrm>
        </p:grpSpPr>
        <p:sp>
          <p:nvSpPr>
            <p:cNvPr name="TextBox 91" id="91"/>
            <p:cNvSpPr txBox="true"/>
            <p:nvPr/>
          </p:nvSpPr>
          <p:spPr>
            <a:xfrm rot="0">
              <a:off x="3672385" y="-47625"/>
              <a:ext cx="2188065" cy="253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470"/>
                </a:lnSpc>
                <a:spcBef>
                  <a:spcPct val="0"/>
                </a:spcBef>
              </a:pPr>
              <a:r>
                <a:rPr lang="en-US" b="true" sz="1050">
                  <a:solidFill>
                    <a:srgbClr val="1E1E1E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December 2025 - Present</a:t>
              </a:r>
            </a:p>
          </p:txBody>
        </p:sp>
        <p:sp>
          <p:nvSpPr>
            <p:cNvPr name="TextBox 92" id="92"/>
            <p:cNvSpPr txBox="true"/>
            <p:nvPr/>
          </p:nvSpPr>
          <p:spPr>
            <a:xfrm rot="0">
              <a:off x="15796" y="-47625"/>
              <a:ext cx="3949090" cy="253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70"/>
                </a:lnSpc>
                <a:spcBef>
                  <a:spcPct val="0"/>
                </a:spcBef>
              </a:pPr>
              <a:r>
                <a:rPr lang="en-US" sz="1050" b="true">
                  <a:solidFill>
                    <a:srgbClr val="1E1E1E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Marketing Head</a:t>
              </a:r>
            </a:p>
          </p:txBody>
        </p:sp>
        <p:sp>
          <p:nvSpPr>
            <p:cNvPr name="TextBox 93" id="93"/>
            <p:cNvSpPr txBox="true"/>
            <p:nvPr/>
          </p:nvSpPr>
          <p:spPr>
            <a:xfrm rot="0">
              <a:off x="15796" y="156882"/>
              <a:ext cx="3949090" cy="253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70"/>
                </a:lnSpc>
                <a:spcBef>
                  <a:spcPct val="0"/>
                </a:spcBef>
              </a:pPr>
              <a:r>
                <a:rPr lang="en-US" sz="1050">
                  <a:solidFill>
                    <a:srgbClr val="1E1E1E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GC Sports &amp; Kids Zone</a:t>
              </a:r>
            </a:p>
          </p:txBody>
        </p:sp>
        <p:sp>
          <p:nvSpPr>
            <p:cNvPr name="TextBox 94" id="94"/>
            <p:cNvSpPr txBox="true"/>
            <p:nvPr/>
          </p:nvSpPr>
          <p:spPr>
            <a:xfrm rot="0">
              <a:off x="0" y="476922"/>
              <a:ext cx="5860450" cy="12185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26695" indent="-113347" lvl="1">
                <a:lnSpc>
                  <a:spcPts val="1470"/>
                </a:lnSpc>
                <a:buFont typeface="Arial"/>
                <a:buChar char="•"/>
              </a:pPr>
              <a:r>
                <a:rPr lang="en-US" sz="1050">
                  <a:solidFill>
                    <a:srgbClr val="1E1E1E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Led overall marketing strategy and business growth planning.</a:t>
              </a:r>
            </a:p>
            <a:p>
              <a:pPr algn="l" marL="226695" indent="-113347" lvl="1">
                <a:lnSpc>
                  <a:spcPts val="1470"/>
                </a:lnSpc>
                <a:buFont typeface="Arial"/>
                <a:buChar char="•"/>
              </a:pPr>
              <a:r>
                <a:rPr lang="en-US" sz="1050">
                  <a:solidFill>
                    <a:srgbClr val="1E1E1E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Increased monthly restaurant sales from 18K to 73K through customer behavior analysis, targeted offers, and experience-based marketing initiatives</a:t>
              </a:r>
            </a:p>
            <a:p>
              <a:pPr algn="l" marL="226695" indent="-113347" lvl="1">
                <a:lnSpc>
                  <a:spcPts val="1470"/>
                </a:lnSpc>
                <a:buFont typeface="Arial"/>
                <a:buChar char="•"/>
              </a:pPr>
              <a:r>
                <a:rPr lang="en-US" sz="1050">
                  <a:solidFill>
                    <a:srgbClr val="1E1E1E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Introduced data-driven decision-making.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DAHIxNPEaNw</dc:identifier>
  <dcterms:modified xsi:type="dcterms:W3CDTF">2011-08-01T06:04:30Z</dcterms:modified>
  <cp:revision>1</cp:revision>
  <dc:title>Arnab cb Resume</dc:title>
</cp:coreProperties>
</file>